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handoutMasterIdLst>
    <p:handoutMasterId r:id="rId24"/>
  </p:handoutMasterIdLst>
  <p:sldIdLst>
    <p:sldId id="355" r:id="rId2"/>
    <p:sldId id="432" r:id="rId3"/>
    <p:sldId id="405" r:id="rId4"/>
    <p:sldId id="433" r:id="rId5"/>
    <p:sldId id="434" r:id="rId6"/>
    <p:sldId id="400" r:id="rId7"/>
    <p:sldId id="446" r:id="rId8"/>
    <p:sldId id="444" r:id="rId9"/>
    <p:sldId id="422" r:id="rId10"/>
    <p:sldId id="436" r:id="rId11"/>
    <p:sldId id="443" r:id="rId12"/>
    <p:sldId id="442" r:id="rId13"/>
    <p:sldId id="423" r:id="rId14"/>
    <p:sldId id="429" r:id="rId15"/>
    <p:sldId id="417" r:id="rId16"/>
    <p:sldId id="374" r:id="rId17"/>
    <p:sldId id="414" r:id="rId18"/>
    <p:sldId id="381" r:id="rId19"/>
    <p:sldId id="440" r:id="rId20"/>
    <p:sldId id="445" r:id="rId21"/>
    <p:sldId id="286" r:id="rId2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38" autoAdjust="0"/>
    <p:restoredTop sz="86398"/>
  </p:normalViewPr>
  <p:slideViewPr>
    <p:cSldViewPr>
      <p:cViewPr>
        <p:scale>
          <a:sx n="83" d="100"/>
          <a:sy n="83" d="100"/>
        </p:scale>
        <p:origin x="976" y="-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69E1-CD6D-4B71-8063-D061B8F5C50A}" type="datetimeFigureOut">
              <a:rPr lang="en-US" smtClean="0"/>
              <a:pPr/>
              <a:t>8/6/24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06A3E-FB92-40EF-821D-8C27386B3E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001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F42F1-F475-4830-BBDF-6FC02D22E5DF}" type="datetimeFigureOut">
              <a:rPr lang="en-US" smtClean="0"/>
              <a:pPr/>
              <a:t>8/6/24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11918-EE57-4F89-B1C5-F6A4833607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11918-EE57-4F89-B1C5-F6A48336077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14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37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D833D4-C685-4973-AEAE-B0F6677298B0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A10B61-CBEE-4C8A-8ED4-AFCC9CF9C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4495800"/>
            <a:ext cx="8382000" cy="2057400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2400" dirty="0">
                <a:effectLst/>
                <a:latin typeface="Book Antiqua" panose="02040602050305030304" pitchFamily="18" charset="0"/>
              </a:rPr>
              <a:t>THE FIRST INTERNATIONAL CONFERENCE ON MULTIDISCIPLINARY STUDIES.</a:t>
            </a:r>
            <a:endParaRPr lang="en-MY" sz="2400" dirty="0">
              <a:latin typeface="Book Antiqua" panose="0204060205030503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24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Universitas Muhammadiyah </a:t>
            </a:r>
            <a:r>
              <a:rPr lang="en-MY" sz="24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Sukabumi</a:t>
            </a:r>
            <a:r>
              <a:rPr lang="en-MY" sz="24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MY" sz="24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7 August 2024.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MY" sz="1800" b="1" dirty="0">
              <a:latin typeface="Book Antiqua" panose="0204060205030503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924800" cy="3429000"/>
          </a:xfrm>
        </p:spPr>
        <p:txBody>
          <a:bodyPr/>
          <a:lstStyle/>
          <a:p>
            <a:pPr marL="12700" indent="0" algn="ctr">
              <a:buNone/>
            </a:pPr>
            <a:r>
              <a:rPr lang="en-US" sz="4800" dirty="0">
                <a:solidFill>
                  <a:schemeClr val="accent4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JALINAN NUSANTARA-KAMPUCHEA: PERKEMBANGAN</a:t>
            </a:r>
            <a:br>
              <a:rPr lang="en-US" sz="4800" dirty="0">
                <a:solidFill>
                  <a:schemeClr val="accent4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</a:br>
            <a:r>
              <a:rPr lang="en-US" sz="4800" dirty="0">
                <a:solidFill>
                  <a:schemeClr val="accent4">
                    <a:lumMod val="50000"/>
                  </a:schemeClr>
                </a:solidFill>
                <a:effectLst/>
                <a:latin typeface="Book Antiqua" panose="02040602050305030304" pitchFamily="18" charset="0"/>
              </a:rPr>
              <a:t>BAHASA MELAYU</a:t>
            </a:r>
            <a:endParaRPr lang="en-US" sz="4800" b="0" dirty="0">
              <a:solidFill>
                <a:schemeClr val="accent4">
                  <a:lumMod val="50000"/>
                </a:schemeClr>
              </a:solidFill>
              <a:latin typeface="Book Antiqua" panose="02040602050305030304" pitchFamily="18" charset="0"/>
              <a:ea typeface="Copperplate Gothic Bold" charset="0"/>
              <a:cs typeface="Copperplate Gothic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3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3C617E-5DF0-53DA-F6EC-C96F08B0E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631" y="0"/>
            <a:ext cx="459873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A6D0AD-47A8-E3F2-9070-F78CA4FBDF5E}"/>
              </a:ext>
            </a:extLst>
          </p:cNvPr>
          <p:cNvSpPr txBox="1"/>
          <p:nvPr/>
        </p:nvSpPr>
        <p:spPr>
          <a:xfrm>
            <a:off x="7543800" y="51985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Book Antiqua" panose="02040602050305030304" pitchFamily="18" charset="0"/>
              </a:rPr>
              <a:t>1906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00336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38BE4-CB88-AFDF-DAF3-D38F78592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18434"/>
            <a:ext cx="4459194" cy="63347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D18938-5EF6-273E-3A26-A84174AAA3FF}"/>
              </a:ext>
            </a:extLst>
          </p:cNvPr>
          <p:cNvSpPr txBox="1"/>
          <p:nvPr/>
        </p:nvSpPr>
        <p:spPr>
          <a:xfrm>
            <a:off x="7586133" y="568960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552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CDFE0F-5EF9-224E-BAD1-FBABBF177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9" y="304800"/>
            <a:ext cx="7672551" cy="5562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AEE0D2-C6F8-BCAA-DC13-1B5A057F8C37}"/>
              </a:ext>
            </a:extLst>
          </p:cNvPr>
          <p:cNvSpPr txBox="1"/>
          <p:nvPr/>
        </p:nvSpPr>
        <p:spPr>
          <a:xfrm>
            <a:off x="6756400" y="609600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2012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0181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6EEB1-4B04-8DD0-94F0-656CA4A806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381000"/>
            <a:ext cx="8153400" cy="6248400"/>
          </a:xfrm>
        </p:spPr>
        <p:txBody>
          <a:bodyPr>
            <a:no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Kedatangan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orang Islam Indochina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Malaysia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berikutan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peristiwsa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1975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memperlihatkan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hubungan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dgn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Orang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lebih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akrap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Di Malaysia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anak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muda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i="1" dirty="0">
                <a:solidFill>
                  <a:schemeClr val="tx1"/>
                </a:solidFill>
                <a:latin typeface="Book Antiqua" panose="02040602050305030304" pitchFamily="18" charset="0"/>
              </a:rPr>
              <a:t>Khmer Islam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mendapat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Pendidikan di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sekolah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nasional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dan di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universiti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Demikian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anak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muda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ini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dapat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peluang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membejajari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Bahasa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lebih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mendalam</a:t>
            </a:r>
            <a:endParaRPr lang="en-US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ini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lah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yg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balik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kampung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halaman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di Kampuchea dan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membuka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sek-sek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agama </a:t>
            </a: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Sekolah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ini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mengguna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kitab-kitab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dlm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Bhs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endParaRPr lang="en-US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Namun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bhs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pengantar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masih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dalam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bhs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Khmer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atau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Bhs Cam</a:t>
            </a:r>
          </a:p>
        </p:txBody>
      </p:sp>
    </p:spTree>
    <p:extLst>
      <p:ext uri="{BB962C8B-B14F-4D97-AF65-F5344CB8AC3E}">
        <p14:creationId xmlns:p14="http://schemas.microsoft.com/office/powerpoint/2010/main" val="1138694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7FCAF-15B7-3409-17D9-128FA2AD37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2400" y="457200"/>
            <a:ext cx="8991600" cy="6019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highlight>
                  <a:srgbClr val="FFFF00"/>
                </a:highlight>
                <a:latin typeface="Book Antiqua" panose="02040602050305030304" pitchFamily="18" charset="0"/>
              </a:rPr>
              <a:t>Ada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kalangan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ibu bapa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yg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meng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hantar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anak mereka ke sekolah yang ada subjek Bhs Melayu.</a:t>
            </a:r>
          </a:p>
          <a:p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Alasan mereka kukuh:</a:t>
            </a:r>
          </a:p>
          <a:p>
            <a:pPr marL="534988" indent="-182563">
              <a:buFont typeface="Arial" panose="020B0604020202020204" pitchFamily="34" charset="0"/>
              <a:buChar char="•"/>
            </a:pP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Menjalin talian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persaudaran mereka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(300 Juta di AT)</a:t>
            </a:r>
            <a:endParaRPr lang="en-C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534988" indent="-182563">
              <a:buFont typeface="Arial" panose="020B0604020202020204" pitchFamily="34" charset="0"/>
              <a:buChar char="•"/>
            </a:pP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Bahasa Melayu, bahasa Ekonomi </a:t>
            </a:r>
          </a:p>
          <a:p>
            <a:pPr marL="534988" indent="-182563">
              <a:buFont typeface="Arial" panose="020B0604020202020204" pitchFamily="34" charset="0"/>
              <a:buChar char="•"/>
            </a:pP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Bahasa Melayu, bahasa Akademik</a:t>
            </a:r>
          </a:p>
          <a:p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Kerana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kepentingan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tersebut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,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sebuah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sekolah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desa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,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iaitu di Kg Svay Khleang, Daerah Kroch Chmar, Provinsi Thbong Khmum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telah 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di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dirikan 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dan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diberi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nama SEKOLAH BERSEPADU MUSA-ASIAH (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SEPAMA)</a:t>
            </a:r>
            <a:endParaRPr lang="en-C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23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1CEF7-E690-164F-9862-C8B68FDBFA9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800" y="1167691"/>
            <a:ext cx="8534400" cy="5461709"/>
          </a:xfrm>
        </p:spPr>
        <p:txBody>
          <a:bodyPr>
            <a:normAutofit/>
          </a:bodyPr>
          <a:lstStyle/>
          <a:p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Sejak tahun </a:t>
            </a:r>
            <a:r>
              <a:rPr lang="en-CN" sz="2600" dirty="0">
                <a:solidFill>
                  <a:schemeClr val="tx1"/>
                </a:solidFill>
                <a:latin typeface="Book Antiqua" panose="02040602050305030304" pitchFamily="18" charset="0"/>
              </a:rPr>
              <a:t>1993, Bahasa Indonesia diajar di Institute of Foreign Language di Phnom Penh,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peringkat BA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/S1</a:t>
            </a:r>
            <a:endParaRPr lang="en-CN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CN" sz="2600" dirty="0">
                <a:solidFill>
                  <a:schemeClr val="tx1"/>
                </a:solidFill>
                <a:latin typeface="Book Antiqua" panose="02040602050305030304" pitchFamily="18" charset="0"/>
              </a:rPr>
              <a:t>Namun ditutup setelah beberapa tahun,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kerana p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eluang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pekerjaan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graduan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amat terhad.</a:t>
            </a:r>
            <a:endParaRPr lang="en-CN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Namum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terdapat </a:t>
            </a:r>
            <a:r>
              <a:rPr lang="en-CN" sz="2600" dirty="0">
                <a:solidFill>
                  <a:schemeClr val="tx1"/>
                </a:solidFill>
                <a:latin typeface="Book Antiqua" panose="02040602050305030304" pitchFamily="18" charset="0"/>
              </a:rPr>
              <a:t>sebuah syarikat yang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menyediakan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khidmat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terjemahan </a:t>
            </a:r>
            <a:r>
              <a:rPr lang="en-CN" sz="2600" dirty="0">
                <a:solidFill>
                  <a:schemeClr val="tx1"/>
                </a:solidFill>
                <a:latin typeface="Book Antiqua" panose="02040602050305030304" pitchFamily="18" charset="0"/>
              </a:rPr>
              <a:t>Bhs Indonesia.</a:t>
            </a: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Hanya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di SEPAMA yang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menggunakan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Bahasa Malaysia 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tulisan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Jawi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bagi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curikulum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agamanya</a:t>
            </a: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Sekolah Bersepadu Musa-Asiah (SEPAMA)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- 2012</a:t>
            </a:r>
            <a:endParaRPr lang="en-CN" sz="260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547688" indent="-187325">
              <a:buFont typeface="Arial" panose="020B0604020202020204" pitchFamily="34" charset="0"/>
              <a:buChar char="•"/>
            </a:pPr>
            <a:r>
              <a:rPr lang="en-CN" sz="2600">
                <a:solidFill>
                  <a:schemeClr val="tx1"/>
                </a:solidFill>
                <a:latin typeface="Book Antiqua" panose="02040602050305030304" pitchFamily="18" charset="0"/>
              </a:rPr>
              <a:t>Mengabungkan Kurikulum kebangsaan Kampuchea dan Kurikulum Agama Islam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(JAIS)</a:t>
            </a:r>
            <a:endParaRPr lang="en-CN" sz="260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endParaRPr lang="en-CN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CEABD-6AD8-4940-B53E-120851324193}"/>
              </a:ext>
            </a:extLst>
          </p:cNvPr>
          <p:cNvSpPr txBox="1"/>
          <p:nvPr/>
        </p:nvSpPr>
        <p:spPr>
          <a:xfrm>
            <a:off x="2057400" y="391180"/>
            <a:ext cx="5102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b="1">
                <a:solidFill>
                  <a:srgbClr val="C00000"/>
                </a:solidFill>
                <a:latin typeface="Book Antiqua" panose="02040602050305030304" pitchFamily="18" charset="0"/>
              </a:rPr>
              <a:t>PERKEMBANGAN SEMASA</a:t>
            </a:r>
            <a:endParaRPr lang="en-CN" sz="2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707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228600"/>
            <a:ext cx="8458200" cy="6477000"/>
          </a:xfrm>
        </p:spPr>
        <p:txBody>
          <a:bodyPr>
            <a:normAutofit lnSpcReduction="10000"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Bagi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para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pelajar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SEPAMA a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daptasi 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tulisan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Melayu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Jawi ke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huruf Latin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mudah sahaja bila mereka sudah kenal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huruf 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Latin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melalui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kurikulum</a:t>
            </a:r>
            <a:r>
              <a:rPr lang="en-US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B</a:t>
            </a:r>
            <a:r>
              <a:rPr lang="en-US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hs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Inggeris</a:t>
            </a:r>
            <a:endParaRPr lang="fi-FI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CN" sz="2800" dirty="0">
                <a:solidFill>
                  <a:schemeClr val="tx1"/>
                </a:solidFill>
                <a:latin typeface="Book Antiqua" panose="02040602050305030304" pitchFamily="18" charset="0"/>
              </a:rPr>
              <a:t>Di SEPAMA bhs Inggeris mula diajar kpd murid </a:t>
            </a:r>
            <a:r>
              <a:rPr lang="en-CN" sz="2800">
                <a:solidFill>
                  <a:schemeClr val="tx1"/>
                </a:solidFill>
                <a:latin typeface="Book Antiqua" panose="02040602050305030304" pitchFamily="18" charset="0"/>
              </a:rPr>
              <a:t>Tahun Empat.</a:t>
            </a:r>
            <a:endParaRPr lang="en-CN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Demikian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pelajar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lepasan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SEPAMA </a:t>
            </a:r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akan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mengetahui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Bahasa </a:t>
            </a:r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Jawi</a:t>
            </a:r>
            <a:r>
              <a:rPr lang="en-GB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dan Latin.</a:t>
            </a:r>
          </a:p>
          <a:p>
            <a:r>
              <a:rPr lang="fr-FR" sz="2800" dirty="0">
                <a:solidFill>
                  <a:schemeClr val="tx1"/>
                </a:solidFill>
                <a:latin typeface="Book Antiqua" panose="02040602050305030304" pitchFamily="18" charset="0"/>
              </a:rPr>
              <a:t>Pada </a:t>
            </a:r>
            <a:r>
              <a:rPr lang="fr-FR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tahun</a:t>
            </a:r>
            <a:r>
              <a:rPr lang="fr-FR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2017-18: BIPA </a:t>
            </a:r>
            <a:r>
              <a:rPr lang="fr-FR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untuk</a:t>
            </a:r>
            <a:r>
              <a:rPr lang="fr-FR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dewasa</a:t>
            </a:r>
            <a:r>
              <a:rPr lang="fr-FR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dan </a:t>
            </a:r>
            <a:r>
              <a:rPr lang="fr-FR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murid</a:t>
            </a:r>
            <a:r>
              <a:rPr lang="fr-FR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SEPAMA</a:t>
            </a:r>
          </a:p>
          <a:p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Pada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Sept-Okt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2020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program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BIPA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secara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online</a:t>
            </a:r>
            <a:endParaRPr lang="fi-FI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Rancangan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Mengantarabangsakan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Bhs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,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Bhs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Indonesia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amat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mulia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dan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tepat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pada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fi-FI" sz="2800" dirty="0" err="1">
                <a:solidFill>
                  <a:schemeClr val="tx1"/>
                </a:solidFill>
                <a:latin typeface="Book Antiqua" panose="02040602050305030304" pitchFamily="18" charset="0"/>
              </a:rPr>
              <a:t>waktunya</a:t>
            </a:r>
            <a:r>
              <a:rPr lang="fi-FI" sz="28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</a:p>
          <a:p>
            <a:pPr marL="45720" indent="0">
              <a:buNone/>
            </a:pPr>
            <a:endParaRPr lang="fr-FR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endParaRPr lang="en-GB" sz="28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697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36D35-E4C4-784A-88BF-7024736B8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62000"/>
            <a:ext cx="6934200" cy="4876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460DE9-CE70-784E-B8ED-CB4D0FF8DE95}"/>
              </a:ext>
            </a:extLst>
          </p:cNvPr>
          <p:cNvSpPr txBox="1"/>
          <p:nvPr/>
        </p:nvSpPr>
        <p:spPr>
          <a:xfrm>
            <a:off x="2743200" y="5715000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Kampus</a:t>
            </a:r>
            <a:r>
              <a:rPr lang="en-US" sz="2400" b="1" dirty="0">
                <a:solidFill>
                  <a:srgbClr val="C00000"/>
                </a:solidFill>
                <a:latin typeface="Book Antiqua" panose="02040602050305030304" pitchFamily="18" charset="0"/>
              </a:rPr>
              <a:t> SEPAMA Masa </a:t>
            </a:r>
            <a:r>
              <a:rPr lang="en-US" sz="2400" b="1" dirty="0" err="1">
                <a:solidFill>
                  <a:srgbClr val="C00000"/>
                </a:solidFill>
                <a:latin typeface="Book Antiqua" panose="02040602050305030304" pitchFamily="18" charset="0"/>
              </a:rPr>
              <a:t>Kini</a:t>
            </a:r>
            <a:endParaRPr lang="en-CN" b="1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56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990600"/>
            <a:ext cx="8229600" cy="5638799"/>
          </a:xfrm>
        </p:spPr>
        <p:txBody>
          <a:bodyPr>
            <a:noAutofit/>
          </a:bodyPr>
          <a:lstStyle/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Perkembangan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Bahasa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Melaysia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dan Indonesia)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dalam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Pendidikan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umat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Islam di Kampuchea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tetap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bererusan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, formal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atau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non formal. </a:t>
            </a:r>
          </a:p>
          <a:p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Kini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yg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boleh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bertutur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bhs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boleh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ditemui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di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setiap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perkampungan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Khmer Islam di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seluruh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Kampuchea.</a:t>
            </a:r>
          </a:p>
          <a:p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SEPAMA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mengambil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pendekatan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mengguna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Bahasa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sebagai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bahasa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pengantar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untuk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murid Sek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Dasarnya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kerana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kepentingan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persaudaraan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Melayunya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kira-kira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300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juta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org di AT dan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pembinaan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masa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depan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pemuda </a:t>
            </a:r>
            <a:r>
              <a:rPr lang="en-US" sz="2600" i="1" dirty="0">
                <a:solidFill>
                  <a:schemeClr val="tx1"/>
                </a:solidFill>
                <a:latin typeface="Book Antiqua" panose="02040602050305030304" pitchFamily="18" charset="0"/>
              </a:rPr>
              <a:t>Khmer Islam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dalam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masyarakat</a:t>
            </a:r>
            <a:r>
              <a:rPr lang="en-US" sz="2600" dirty="0">
                <a:solidFill>
                  <a:schemeClr val="tx1"/>
                </a:solidFill>
                <a:latin typeface="Book Antiqua" panose="02040602050305030304" pitchFamily="18" charset="0"/>
              </a:rPr>
              <a:t> ASEAN.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6598" y="344269"/>
            <a:ext cx="31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Copperplate Gothic Bold" panose="020E0705020206020404" pitchFamily="34" charset="77"/>
              </a:rPr>
              <a:t>Kesimpulan</a:t>
            </a:r>
            <a:endParaRPr lang="en-US" sz="3200" dirty="0">
              <a:solidFill>
                <a:srgbClr val="C00000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9112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487E6-63C1-A324-C2C1-B94435C424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731520"/>
            <a:ext cx="8229600" cy="56692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Jika di Indonesia, </a:t>
            </a:r>
            <a:r>
              <a:rPr lang="en-MY" sz="2600" dirty="0" err="1">
                <a:solidFill>
                  <a:srgbClr val="212121"/>
                </a:solidFill>
                <a:latin typeface="Book Antiqua" panose="02040602050305030304" pitchFamily="18" charset="0"/>
              </a:rPr>
              <a:t>ada</a:t>
            </a:r>
            <a:r>
              <a:rPr lang="en-MY" sz="2600" dirty="0">
                <a:solidFill>
                  <a:srgbClr val="212121"/>
                </a:solidFill>
                <a:latin typeface="Book Antiqua" panose="02040602050305030304" pitchFamily="18" charset="0"/>
              </a:rPr>
              <a:t> BIPA, di Malaysia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Ikhtisas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Kepimpinan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Kamarazaman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(IKK)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berjuang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untuk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menganatarabangsakan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bhs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Melayunya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MY" sz="2600" dirty="0" err="1">
                <a:solidFill>
                  <a:srgbClr val="212121"/>
                </a:solidFill>
                <a:latin typeface="Book Antiqua" panose="02040602050305030304" pitchFamily="18" charset="0"/>
              </a:rPr>
              <a:t>Kedua</a:t>
            </a:r>
            <a:r>
              <a:rPr lang="en-MY" sz="2600" dirty="0">
                <a:solidFill>
                  <a:srgbClr val="212121"/>
                </a:solidFill>
                <a:latin typeface="Book Antiqua" panose="02040602050305030304" pitchFamily="18" charset="0"/>
              </a:rPr>
              <a:t>-dua </a:t>
            </a:r>
            <a:r>
              <a:rPr lang="en-MY" sz="2600" dirty="0" err="1">
                <a:solidFill>
                  <a:srgbClr val="212121"/>
                </a:solidFill>
                <a:latin typeface="Book Antiqua" panose="02040602050305030304" pitchFamily="18" charset="0"/>
              </a:rPr>
              <a:t>pihak</a:t>
            </a:r>
            <a:r>
              <a:rPr lang="en-MY" sz="2600" dirty="0">
                <a:solidFill>
                  <a:srgbClr val="212121"/>
                </a:solidFill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latin typeface="Book Antiqua" panose="02040602050305030304" pitchFamily="18" charset="0"/>
              </a:rPr>
              <a:t>tersebut</a:t>
            </a:r>
            <a:r>
              <a:rPr lang="en-MY" sz="2600" dirty="0">
                <a:solidFill>
                  <a:srgbClr val="212121"/>
                </a:solidFill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latin typeface="Book Antiqua" panose="02040602050305030304" pitchFamily="18" charset="0"/>
              </a:rPr>
              <a:t>harus</a:t>
            </a:r>
            <a:r>
              <a:rPr lang="en-MY" sz="2600" dirty="0">
                <a:solidFill>
                  <a:srgbClr val="212121"/>
                </a:solidFill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bergabung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tenaga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utk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berkembangkan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Bhs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Melayu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ini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diseluruh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dunia dan </a:t>
            </a:r>
            <a:r>
              <a:rPr lang="en-MY" sz="2600" dirty="0" err="1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khasnya</a:t>
            </a:r>
            <a:r>
              <a:rPr lang="en-MY" sz="2600" dirty="0">
                <a:solidFill>
                  <a:srgbClr val="212121"/>
                </a:solidFill>
                <a:effectLst/>
                <a:latin typeface="Book Antiqua" panose="02040602050305030304" pitchFamily="18" charset="0"/>
              </a:rPr>
              <a:t> di Kampuchea. </a:t>
            </a:r>
            <a:endParaRPr lang="en-MY" sz="2600" dirty="0">
              <a:effectLst/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latin typeface="Book Antiqua" panose="02040602050305030304" pitchFamily="18" charset="0"/>
              </a:rPr>
              <a:t>Saya </a:t>
            </a:r>
            <a:r>
              <a:rPr lang="en-US" sz="2600" dirty="0" err="1">
                <a:latin typeface="Book Antiqua" panose="02040602050305030304" pitchFamily="18" charset="0"/>
              </a:rPr>
              <a:t>mencadangkan</a:t>
            </a:r>
            <a:r>
              <a:rPr lang="en-US" sz="2600" dirty="0">
                <a:latin typeface="Book Antiqua" panose="02040602050305030304" pitchFamily="18" charset="0"/>
              </a:rPr>
              <a:t> Program yang </a:t>
            </a:r>
            <a:r>
              <a:rPr lang="en-US" sz="2600" dirty="0" err="1">
                <a:latin typeface="Book Antiqua" panose="02040602050305030304" pitchFamily="18" charset="0"/>
              </a:rPr>
              <a:t>akan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dilaksanaan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bukan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shj</a:t>
            </a:r>
            <a:r>
              <a:rPr lang="en-US" sz="2600" dirty="0">
                <a:latin typeface="Book Antiqua" panose="02040602050305030304" pitchFamily="18" charset="0"/>
              </a:rPr>
              <a:t> PENGUNAAN </a:t>
            </a:r>
            <a:r>
              <a:rPr lang="en-US" sz="2600" dirty="0" err="1">
                <a:latin typeface="Book Antiqua" panose="02040602050305030304" pitchFamily="18" charset="0"/>
              </a:rPr>
              <a:t>bhs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Melayu</a:t>
            </a:r>
            <a:r>
              <a:rPr lang="en-US" sz="2600" dirty="0">
                <a:latin typeface="Book Antiqua" panose="02040602050305030304" pitchFamily="18" charset="0"/>
              </a:rPr>
              <a:t> di </a:t>
            </a:r>
            <a:r>
              <a:rPr lang="en-US" sz="2600" dirty="0" err="1">
                <a:latin typeface="Book Antiqua" panose="02040602050305030304" pitchFamily="18" charset="0"/>
              </a:rPr>
              <a:t>peringkat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antarabangsa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sahaja</a:t>
            </a:r>
            <a:r>
              <a:rPr lang="en-US" sz="2600" dirty="0">
                <a:latin typeface="Book Antiqua" panose="02040602050305030304" pitchFamily="18" charset="0"/>
              </a:rPr>
              <a:t>, </a:t>
            </a:r>
            <a:r>
              <a:rPr lang="en-US" sz="2600" dirty="0" err="1">
                <a:latin typeface="Book Antiqua" panose="02040602050305030304" pitchFamily="18" charset="0"/>
              </a:rPr>
              <a:t>malah</a:t>
            </a:r>
            <a:r>
              <a:rPr lang="en-US" sz="2600" dirty="0">
                <a:latin typeface="Book Antiqua" panose="02040602050305030304" pitchFamily="18" charset="0"/>
              </a:rPr>
              <a:t> program PENGAJARAN DAN PEMBELAJARAN yang </a:t>
            </a:r>
            <a:r>
              <a:rPr lang="en-US" sz="2600" dirty="0" err="1">
                <a:latin typeface="Book Antiqua" panose="02040602050305030304" pitchFamily="18" charset="0"/>
              </a:rPr>
              <a:t>mantap</a:t>
            </a:r>
            <a:r>
              <a:rPr lang="en-US" sz="2600" dirty="0">
                <a:latin typeface="Book Antiqua" panose="02040602050305030304" pitchFamily="18" charset="0"/>
              </a:rPr>
              <a:t>, </a:t>
            </a:r>
            <a:r>
              <a:rPr lang="en-US" sz="2600" dirty="0" err="1">
                <a:latin typeface="Book Antiqua" panose="02040602050305030304" pitchFamily="18" charset="0"/>
              </a:rPr>
              <a:t>sekurang-kurangnya</a:t>
            </a:r>
            <a:r>
              <a:rPr lang="en-US" sz="2600" dirty="0">
                <a:latin typeface="Book Antiqua" panose="02040602050305030304" pitchFamily="18" charset="0"/>
              </a:rPr>
              <a:t> di </a:t>
            </a:r>
            <a:r>
              <a:rPr lang="en-US" sz="2600" dirty="0" err="1">
                <a:latin typeface="Book Antiqua" panose="02040602050305030304" pitchFamily="18" charset="0"/>
              </a:rPr>
              <a:t>kalangan</a:t>
            </a:r>
            <a:r>
              <a:rPr lang="en-US" sz="2600" dirty="0">
                <a:latin typeface="Book Antiqua" panose="02040602050305030304" pitchFamily="18" charset="0"/>
              </a:rPr>
              <a:t> minority </a:t>
            </a:r>
            <a:r>
              <a:rPr lang="en-US" sz="2600" dirty="0" err="1">
                <a:latin typeface="Book Antiqua" panose="02040602050305030304" pitchFamily="18" charset="0"/>
              </a:rPr>
              <a:t>serumpun</a:t>
            </a:r>
            <a:r>
              <a:rPr lang="en-US" sz="2600" dirty="0">
                <a:latin typeface="Book Antiqua" panose="02040602050305030304" pitchFamily="18" charset="0"/>
              </a:rPr>
              <a:t> di negara negara </a:t>
            </a:r>
            <a:r>
              <a:rPr lang="en-US" sz="2600" dirty="0" err="1">
                <a:latin typeface="Book Antiqua" panose="02040602050305030304" pitchFamily="18" charset="0"/>
              </a:rPr>
              <a:t>angota</a:t>
            </a:r>
            <a:r>
              <a:rPr lang="en-US" sz="2600" dirty="0">
                <a:latin typeface="Book Antiqua" panose="02040602050305030304" pitchFamily="18" charset="0"/>
              </a:rPr>
              <a:t> ASEAN </a:t>
            </a:r>
            <a:r>
              <a:rPr lang="en-US" sz="2600" dirty="0" err="1">
                <a:latin typeface="Book Antiqua" panose="02040602050305030304" pitchFamily="18" charset="0"/>
              </a:rPr>
              <a:t>untuk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menjadikan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bhs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ini</a:t>
            </a:r>
            <a:r>
              <a:rPr lang="en-US" sz="2600" dirty="0">
                <a:latin typeface="Book Antiqua" panose="02040602050305030304" pitchFamily="18" charset="0"/>
              </a:rPr>
              <a:t> Bahasa </a:t>
            </a:r>
            <a:r>
              <a:rPr lang="en-US" sz="2600" dirty="0" err="1">
                <a:latin typeface="Book Antiqua" panose="02040602050305030304" pitchFamily="18" charset="0"/>
              </a:rPr>
              <a:t>Akademik</a:t>
            </a:r>
            <a:r>
              <a:rPr lang="en-US" sz="2600" dirty="0">
                <a:latin typeface="Book Antiqua" panose="02040602050305030304" pitchFamily="18" charset="0"/>
              </a:rPr>
              <a:t> </a:t>
            </a:r>
            <a:r>
              <a:rPr lang="en-US" sz="2600" dirty="0" err="1">
                <a:latin typeface="Book Antiqua" panose="02040602050305030304" pitchFamily="18" charset="0"/>
              </a:rPr>
              <a:t>serta</a:t>
            </a:r>
            <a:r>
              <a:rPr lang="en-US" sz="2600" dirty="0">
                <a:latin typeface="Book Antiqua" panose="02040602050305030304" pitchFamily="18" charset="0"/>
              </a:rPr>
              <a:t> diplomatic. 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6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E3AB58-6A7D-3440-97FE-C5B691841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35126"/>
            <a:ext cx="3429000" cy="2189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3289C-9CDA-934F-BD9E-198CFD2FFFE7}"/>
              </a:ext>
            </a:extLst>
          </p:cNvPr>
          <p:cNvSpPr txBox="1"/>
          <p:nvPr/>
        </p:nvSpPr>
        <p:spPr>
          <a:xfrm>
            <a:off x="457200" y="3189744"/>
            <a:ext cx="43434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opperplate Gothic Bold" charset="0"/>
                <a:ea typeface="Copperplate Gothic Bold" charset="0"/>
                <a:cs typeface="Copperplate Gothic Bold" charset="0"/>
              </a:rPr>
              <a:t>POPULATION</a:t>
            </a:r>
            <a:endParaRPr lang="en-US" sz="1600" dirty="0"/>
          </a:p>
          <a:p>
            <a:endParaRPr lang="en-US" sz="1100" dirty="0"/>
          </a:p>
          <a:p>
            <a:r>
              <a:rPr lang="en-US" sz="2000" dirty="0" err="1">
                <a:latin typeface="Book Antiqua" panose="02040602050305030304" pitchFamily="18" charset="0"/>
              </a:rPr>
              <a:t>Majoriti</a:t>
            </a:r>
            <a:r>
              <a:rPr lang="en-US" sz="2000" dirty="0">
                <a:latin typeface="Book Antiqua" panose="02040602050305030304" pitchFamily="18" charset="0"/>
              </a:rPr>
              <a:t>: 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    Khmer: Buddhism - Theravada</a:t>
            </a:r>
          </a:p>
          <a:p>
            <a:endParaRPr lang="en-US" sz="800" dirty="0">
              <a:latin typeface="Book Antiqua" panose="02040602050305030304" pitchFamily="18" charset="0"/>
            </a:endParaRPr>
          </a:p>
          <a:p>
            <a:r>
              <a:rPr lang="en-US" sz="2000" dirty="0" err="1">
                <a:latin typeface="Book Antiqua" panose="02040602050305030304" pitchFamily="18" charset="0"/>
              </a:rPr>
              <a:t>Minoriti</a:t>
            </a:r>
            <a:r>
              <a:rPr lang="en-US" sz="2000" dirty="0">
                <a:latin typeface="Book Antiqua" panose="02040602050305030304" pitchFamily="18" charset="0"/>
              </a:rPr>
              <a:t>: 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    Khmer Islam: </a:t>
            </a:r>
            <a:r>
              <a:rPr lang="en-US" sz="2000" dirty="0" err="1">
                <a:latin typeface="Book Antiqua" panose="02040602050305030304" pitchFamily="18" charset="0"/>
              </a:rPr>
              <a:t>Syafie</a:t>
            </a:r>
            <a:endParaRPr lang="en-US" sz="2000" dirty="0">
              <a:latin typeface="Book Antiqua" panose="02040602050305030304" pitchFamily="18" charset="0"/>
            </a:endParaRPr>
          </a:p>
          <a:p>
            <a:endParaRPr lang="en-US" sz="800" dirty="0">
              <a:latin typeface="Book Antiqua" panose="02040602050305030304" pitchFamily="18" charset="0"/>
            </a:endParaRPr>
          </a:p>
          <a:p>
            <a:r>
              <a:rPr lang="en-US" sz="2000" dirty="0">
                <a:latin typeface="Book Antiqua" panose="02040602050305030304" pitchFamily="18" charset="0"/>
              </a:rPr>
              <a:t>Bahasa </a:t>
            </a:r>
            <a:r>
              <a:rPr lang="en-US" sz="2000" dirty="0" err="1">
                <a:latin typeface="Book Antiqua" panose="02040602050305030304" pitchFamily="18" charset="0"/>
              </a:rPr>
              <a:t>Kebangsaan</a:t>
            </a:r>
            <a:r>
              <a:rPr lang="en-US" sz="2000" dirty="0">
                <a:latin typeface="Book Antiqua" panose="02040602050305030304" pitchFamily="18" charset="0"/>
              </a:rPr>
              <a:t>: Khmer</a:t>
            </a:r>
            <a:br>
              <a:rPr lang="en-US" sz="2000" dirty="0">
                <a:latin typeface="Book Antiqua" panose="02040602050305030304" pitchFamily="18" charset="0"/>
              </a:rPr>
            </a:br>
            <a:r>
              <a:rPr lang="en-US" sz="2000" dirty="0">
                <a:latin typeface="Book Antiqua" panose="02040602050305030304" pitchFamily="18" charset="0"/>
              </a:rPr>
              <a:t>    Khmer Islam: Cam, Khmer &amp; BM</a:t>
            </a:r>
          </a:p>
          <a:p>
            <a:r>
              <a:rPr lang="en-US" sz="2000" dirty="0">
                <a:latin typeface="Book Antiqua" panose="02040602050305030304" pitchFamily="18" charset="0"/>
              </a:rPr>
              <a:t>Bhs </a:t>
            </a:r>
            <a:r>
              <a:rPr lang="en-US" sz="2000" dirty="0" err="1">
                <a:latin typeface="Book Antiqua" panose="02040602050305030304" pitchFamily="18" charset="0"/>
              </a:rPr>
              <a:t>Melayu</a:t>
            </a:r>
            <a:r>
              <a:rPr lang="en-US" sz="2000" dirty="0">
                <a:latin typeface="Book Antiqua" panose="02040602050305030304" pitchFamily="18" charset="0"/>
              </a:rPr>
              <a:t>: B </a:t>
            </a:r>
            <a:r>
              <a:rPr lang="en-US" sz="2000" dirty="0" err="1">
                <a:latin typeface="Book Antiqua" panose="02040602050305030304" pitchFamily="18" charset="0"/>
              </a:rPr>
              <a:t>Msia</a:t>
            </a:r>
            <a:r>
              <a:rPr lang="en-US" sz="2000" dirty="0">
                <a:latin typeface="Book Antiqua" panose="02040602050305030304" pitchFamily="18" charset="0"/>
              </a:rPr>
              <a:t> &amp; B Indonesia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326ED2-1C44-1547-87BE-E3EC506CB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090" y="966787"/>
            <a:ext cx="3481110" cy="396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B6F08-F623-3145-8DC4-520895F6B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5157787"/>
            <a:ext cx="3606800" cy="1014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33A7A7-D0CD-55FD-0B30-757D0B4441FD}"/>
              </a:ext>
            </a:extLst>
          </p:cNvPr>
          <p:cNvSpPr txBox="1"/>
          <p:nvPr/>
        </p:nvSpPr>
        <p:spPr>
          <a:xfrm>
            <a:off x="3159009" y="228600"/>
            <a:ext cx="2669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Copperplate" panose="02000504000000020004" pitchFamily="2" charset="77"/>
              </a:rPr>
              <a:t>Pengenalan</a:t>
            </a:r>
            <a:endParaRPr lang="en-CN" sz="3200" dirty="0"/>
          </a:p>
        </p:txBody>
      </p:sp>
    </p:spTree>
    <p:extLst>
      <p:ext uri="{BB962C8B-B14F-4D97-AF65-F5344CB8AC3E}">
        <p14:creationId xmlns:p14="http://schemas.microsoft.com/office/powerpoint/2010/main" val="415642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99579-57AA-9ADD-4C10-1D612A49E3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731520"/>
            <a:ext cx="7391400" cy="513588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Book Antiqua" panose="02040602050305030304" pitchFamily="18" charset="0"/>
              </a:rPr>
              <a:t>Semoga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Aspirasi</a:t>
            </a:r>
            <a:r>
              <a:rPr lang="en-US" sz="3600" dirty="0">
                <a:latin typeface="Book Antiqua" panose="02040602050305030304" pitchFamily="18" charset="0"/>
              </a:rPr>
              <a:t> dan </a:t>
            </a:r>
            <a:r>
              <a:rPr lang="en-US" sz="3600" dirty="0" err="1">
                <a:latin typeface="Book Antiqua" panose="02040602050305030304" pitchFamily="18" charset="0"/>
              </a:rPr>
              <a:t>Pengantarabangsaan</a:t>
            </a:r>
            <a:r>
              <a:rPr lang="en-US" sz="3600" dirty="0">
                <a:latin typeface="Book Antiqua" panose="02040602050305030304" pitchFamily="18" charset="0"/>
              </a:rPr>
              <a:t> Bahasa </a:t>
            </a:r>
            <a:r>
              <a:rPr lang="en-US" sz="3600" dirty="0" err="1">
                <a:latin typeface="Book Antiqua" panose="02040602050305030304" pitchFamily="18" charset="0"/>
              </a:rPr>
              <a:t>Melayu</a:t>
            </a:r>
            <a:r>
              <a:rPr lang="en-US" sz="3600" dirty="0">
                <a:latin typeface="Book Antiqua" panose="02040602050305030304" pitchFamily="18" charset="0"/>
              </a:rPr>
              <a:t> yang </a:t>
            </a:r>
            <a:r>
              <a:rPr lang="en-US" sz="3600" dirty="0" err="1">
                <a:latin typeface="Book Antiqua" panose="02040602050305030304" pitchFamily="18" charset="0"/>
              </a:rPr>
              <a:t>dirancangkan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ini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lancar</a:t>
            </a:r>
            <a:r>
              <a:rPr lang="en-US" sz="3600" dirty="0">
                <a:latin typeface="Book Antiqua" panose="02040602050305030304" pitchFamily="18" charset="0"/>
              </a:rPr>
              <a:t> dan </a:t>
            </a:r>
            <a:r>
              <a:rPr lang="en-US" sz="3600" dirty="0" err="1">
                <a:latin typeface="Book Antiqua" panose="02040602050305030304" pitchFamily="18" charset="0"/>
              </a:rPr>
              <a:t>dapat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dinikmati</a:t>
            </a:r>
            <a:r>
              <a:rPr lang="en-US" sz="3600" dirty="0">
                <a:latin typeface="Book Antiqua" panose="02040602050305030304" pitchFamily="18" charset="0"/>
              </a:rPr>
              <a:t> </a:t>
            </a:r>
            <a:r>
              <a:rPr lang="en-US" sz="3600" dirty="0" err="1">
                <a:latin typeface="Book Antiqua" panose="02040602050305030304" pitchFamily="18" charset="0"/>
              </a:rPr>
              <a:t>sekurasng-kurangnya</a:t>
            </a:r>
            <a:r>
              <a:rPr lang="en-US" sz="3600" dirty="0">
                <a:latin typeface="Book Antiqua" panose="02040602050305030304" pitchFamily="18" charset="0"/>
              </a:rPr>
              <a:t>  </a:t>
            </a:r>
            <a:r>
              <a:rPr lang="en-US" sz="3600" dirty="0" err="1">
                <a:latin typeface="Book Antiqua" panose="02040602050305030304" pitchFamily="18" charset="0"/>
              </a:rPr>
              <a:t>masyakarat</a:t>
            </a:r>
            <a:r>
              <a:rPr lang="en-US" sz="3600" dirty="0">
                <a:latin typeface="Book Antiqua" panose="02040602050305030304" pitchFamily="18" charset="0"/>
              </a:rPr>
              <a:t> minority di ASEAN.</a:t>
            </a:r>
          </a:p>
          <a:p>
            <a:r>
              <a:rPr lang="en-GB" sz="3600" dirty="0" err="1">
                <a:latin typeface="Book Antiqua" panose="02040602050305030304" pitchFamily="18" charset="0"/>
              </a:rPr>
              <a:t>Memartabatkan</a:t>
            </a:r>
            <a:r>
              <a:rPr lang="en-GB" sz="3600" dirty="0">
                <a:latin typeface="Book Antiqua" panose="02040602050305030304" pitchFamily="18" charset="0"/>
              </a:rPr>
              <a:t> Bahasa, </a:t>
            </a:r>
            <a:r>
              <a:rPr lang="en-GB" sz="3600" dirty="0" err="1">
                <a:latin typeface="Book Antiqua" panose="02040602050305030304" pitchFamily="18" charset="0"/>
              </a:rPr>
              <a:t>memertabatkan</a:t>
            </a:r>
            <a:r>
              <a:rPr lang="en-GB" sz="3600" dirty="0">
                <a:latin typeface="Book Antiqua" panose="02040602050305030304" pitchFamily="18" charset="0"/>
              </a:rPr>
              <a:t> </a:t>
            </a:r>
            <a:r>
              <a:rPr lang="en-GB" sz="3600" dirty="0" err="1">
                <a:latin typeface="Book Antiqua" panose="02040602050305030304" pitchFamily="18" charset="0"/>
              </a:rPr>
              <a:t>bangsa</a:t>
            </a:r>
            <a:endParaRPr lang="en-GB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3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533400"/>
            <a:ext cx="8229600" cy="6049962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endParaRPr lang="en-US" sz="9600" dirty="0">
              <a:solidFill>
                <a:schemeClr val="accent1">
                  <a:lumMod val="75000"/>
                </a:schemeClr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  <a:p>
            <a:pPr algn="ctr">
              <a:buNone/>
            </a:pPr>
            <a:endParaRPr lang="en-US" sz="9600" dirty="0">
              <a:solidFill>
                <a:schemeClr val="accent1">
                  <a:lumMod val="75000"/>
                </a:schemeClr>
              </a:solidFill>
              <a:latin typeface="Copperplate Gothic Bold" charset="0"/>
              <a:ea typeface="Copperplate Gothic Bold" charset="0"/>
              <a:cs typeface="Copperplate Gothic Bold" charset="0"/>
            </a:endParaRPr>
          </a:p>
          <a:p>
            <a:pPr algn="ctr">
              <a:buNone/>
            </a:pPr>
            <a:r>
              <a:rPr lang="en-US" sz="9800" dirty="0">
                <a:solidFill>
                  <a:schemeClr val="accent1">
                    <a:lumMod val="75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TERIMA KASIH</a:t>
            </a:r>
          </a:p>
          <a:p>
            <a:pPr algn="ctr">
              <a:buNone/>
            </a:pPr>
            <a:r>
              <a:rPr lang="en-US" sz="9800" dirty="0">
                <a:solidFill>
                  <a:schemeClr val="accent1">
                    <a:lumMod val="75000"/>
                  </a:schemeClr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WASSALAMUALAIKUM WRWB</a:t>
            </a:r>
            <a:endParaRPr lang="en-US" sz="9800" dirty="0"/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5213" algn="r"/>
              </a:tabLst>
            </a:pPr>
            <a:r>
              <a:rPr lang="en-US" sz="8000" dirty="0">
                <a:latin typeface="Book Antiqua" panose="02040602050305030304" pitchFamily="18" charset="0"/>
              </a:rPr>
              <a:t>	</a:t>
            </a: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5213" algn="r"/>
              </a:tabLst>
            </a:pPr>
            <a:endParaRPr lang="en-US" sz="8000" dirty="0">
              <a:latin typeface="Book Antiqua" panose="02040602050305030304" pitchFamily="18" charset="0"/>
            </a:endParaRP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008813" algn="r"/>
              </a:tabLst>
            </a:pPr>
            <a:r>
              <a:rPr lang="en-US" sz="8000" dirty="0">
                <a:latin typeface="Book Antiqua" panose="02040602050305030304" pitchFamily="18" charset="0"/>
              </a:rPr>
              <a:t>	</a:t>
            </a: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0450" algn="r"/>
              </a:tabLst>
            </a:pPr>
            <a:r>
              <a:rPr lang="en-US" sz="8000" dirty="0">
                <a:latin typeface="Book Antiqua" panose="02040602050305030304" pitchFamily="18" charset="0"/>
              </a:rPr>
              <a:t>	</a:t>
            </a:r>
            <a:r>
              <a:rPr lang="en-US" sz="7400" dirty="0">
                <a:latin typeface="Book Antiqua" panose="02040602050305030304" pitchFamily="18" charset="0"/>
              </a:rPr>
              <a:t>Dr Mohamad Zain Musa</a:t>
            </a: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0450" algn="r"/>
              </a:tabLst>
            </a:pPr>
            <a:r>
              <a:rPr lang="en-US" sz="7400" dirty="0">
                <a:latin typeface="Book Antiqua" panose="02040602050305030304" pitchFamily="18" charset="0"/>
              </a:rPr>
              <a:t>	</a:t>
            </a:r>
            <a:r>
              <a:rPr lang="en-US" sz="7400" dirty="0" err="1">
                <a:latin typeface="Book Antiqua" panose="02040602050305030304" pitchFamily="18" charset="0"/>
              </a:rPr>
              <a:t>Pendiri</a:t>
            </a:r>
            <a:r>
              <a:rPr lang="en-US" sz="7400" dirty="0">
                <a:latin typeface="Book Antiqua" panose="02040602050305030304" pitchFamily="18" charset="0"/>
              </a:rPr>
              <a:t> YASMA, SEPAMA, ASMAK, AMCA</a:t>
            </a: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0450" algn="r"/>
              </a:tabLst>
            </a:pPr>
            <a:r>
              <a:rPr lang="en-US" sz="7400" dirty="0">
                <a:latin typeface="Book Antiqua" panose="02040602050305030304" pitchFamily="18" charset="0"/>
              </a:rPr>
              <a:t>	 </a:t>
            </a:r>
            <a:r>
              <a:rPr lang="en-US" sz="7400" dirty="0" err="1">
                <a:latin typeface="Book Antiqua" panose="02040602050305030304" pitchFamily="18" charset="0"/>
              </a:rPr>
              <a:t>Mantan</a:t>
            </a:r>
            <a:r>
              <a:rPr lang="en-US" sz="7400" dirty="0">
                <a:latin typeface="Book Antiqua" panose="02040602050305030304" pitchFamily="18" charset="0"/>
              </a:rPr>
              <a:t> </a:t>
            </a:r>
            <a:r>
              <a:rPr lang="en-US" sz="7400" dirty="0" err="1">
                <a:latin typeface="Book Antiqua" panose="02040602050305030304" pitchFamily="18" charset="0"/>
              </a:rPr>
              <a:t>Felo</a:t>
            </a:r>
            <a:r>
              <a:rPr lang="en-US" sz="7400" dirty="0">
                <a:latin typeface="Book Antiqua" panose="02040602050305030304" pitchFamily="18" charset="0"/>
              </a:rPr>
              <a:t> </a:t>
            </a:r>
            <a:r>
              <a:rPr lang="en-US" sz="7400" dirty="0" err="1">
                <a:latin typeface="Book Antiqua" panose="02040602050305030304" pitchFamily="18" charset="0"/>
              </a:rPr>
              <a:t>Penyelidik</a:t>
            </a:r>
            <a:r>
              <a:rPr lang="en-US" sz="7400" dirty="0">
                <a:latin typeface="Book Antiqua" panose="02040602050305030304" pitchFamily="18" charset="0"/>
              </a:rPr>
              <a:t> </a:t>
            </a:r>
            <a:r>
              <a:rPr lang="en-US" sz="7400" dirty="0" err="1">
                <a:latin typeface="Book Antiqua" panose="02040602050305030304" pitchFamily="18" charset="0"/>
              </a:rPr>
              <a:t>Kanan</a:t>
            </a:r>
            <a:r>
              <a:rPr lang="en-US" sz="7400" dirty="0">
                <a:latin typeface="Book Antiqua" panose="02040602050305030304" pitchFamily="18" charset="0"/>
              </a:rPr>
              <a:t> ATMA, ISTAC</a:t>
            </a: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0450" algn="r"/>
              </a:tabLst>
            </a:pPr>
            <a:r>
              <a:rPr lang="en-US" sz="7400" dirty="0">
                <a:latin typeface="Book Antiqua" panose="02040602050305030304" pitchFamily="18" charset="0"/>
              </a:rPr>
              <a:t>	</a:t>
            </a:r>
            <a:r>
              <a:rPr lang="en-US" sz="7400" dirty="0" err="1">
                <a:latin typeface="Book Antiqua" panose="02040602050305030304" pitchFamily="18" charset="0"/>
              </a:rPr>
              <a:t>Mantan</a:t>
            </a:r>
            <a:r>
              <a:rPr lang="en-US" sz="7400" dirty="0">
                <a:latin typeface="Book Antiqua" panose="02040602050305030304" pitchFamily="18" charset="0"/>
              </a:rPr>
              <a:t> </a:t>
            </a:r>
            <a:r>
              <a:rPr lang="en-US" sz="7400" dirty="0" err="1">
                <a:latin typeface="Book Antiqua" panose="02040602050305030304" pitchFamily="18" charset="0"/>
              </a:rPr>
              <a:t>Penasihat</a:t>
            </a:r>
            <a:r>
              <a:rPr lang="en-US" sz="7400" dirty="0">
                <a:latin typeface="Book Antiqua" panose="02040602050305030304" pitchFamily="18" charset="0"/>
              </a:rPr>
              <a:t> RAC</a:t>
            </a: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0450" algn="r"/>
              </a:tabLst>
            </a:pPr>
            <a:r>
              <a:rPr lang="en-US" sz="7400" dirty="0">
                <a:latin typeface="Book Antiqua" panose="02040602050305030304" pitchFamily="18" charset="0"/>
              </a:rPr>
              <a:t>	</a:t>
            </a:r>
            <a:r>
              <a:rPr lang="en-US" sz="7400" dirty="0" err="1">
                <a:latin typeface="Book Antiqua" panose="02040602050305030304" pitchFamily="18" charset="0"/>
              </a:rPr>
              <a:t>mzenbm@gmail.com</a:t>
            </a:r>
            <a:endParaRPr lang="en-GB" sz="7400" dirty="0">
              <a:latin typeface="Book Antiqua" panose="02040602050305030304" pitchFamily="18" charset="0"/>
            </a:endParaRPr>
          </a:p>
          <a:p>
            <a:pPr marL="635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410450" algn="r"/>
              </a:tabLst>
            </a:pPr>
            <a:r>
              <a:rPr lang="en-US" sz="7400" dirty="0">
                <a:latin typeface="Book Antiqua" panose="02040602050305030304" pitchFamily="18" charset="0"/>
              </a:rPr>
              <a:t>	+6 019 939 5185</a:t>
            </a:r>
            <a:endParaRPr lang="en-US" sz="62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AFC13-E6DC-5A48-83F6-125333C484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304800"/>
            <a:ext cx="7772400" cy="6248400"/>
          </a:xfrm>
        </p:spPr>
        <p:txBody>
          <a:bodyPr>
            <a:noAutofit/>
          </a:bodyPr>
          <a:lstStyle/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Kerajaan (Kingdom) Kampuchea</a:t>
            </a: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Rakyat 18 Juta </a:t>
            </a:r>
          </a:p>
          <a:p>
            <a:pPr marL="495300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Khmer (Buddha) –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Majoriti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</a:p>
          <a:p>
            <a:pPr marL="495300" indent="-1809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Khmer Islam (Muslim): orang Cam &amp;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(Cam-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Jva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) –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Minoriti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kira-kira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4%)</a:t>
            </a: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dari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Nusantara;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pedagang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mubaligh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Orang Cam: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dari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kerajaan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Campa;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Pengungsi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ditemui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seluruh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kerajaan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(kingdom)</a:t>
            </a: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31%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dalam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provinsi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Thbong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Khmum</a:t>
            </a:r>
            <a:endParaRPr lang="en-GB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Kebanyakan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miskin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indent="-180975"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Akibat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Peristiwa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thn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1975: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ramai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kalangan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orang Khmer Islam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menjadi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pengungsi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Mubaligh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membawa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sistem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Pendidikan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pondoh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Kampuchea</a:t>
            </a:r>
          </a:p>
          <a:p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Pendidikan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pondok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ini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masih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ditemui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sampai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hari</a:t>
            </a:r>
            <a:r>
              <a:rPr lang="en-GB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ini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endParaRPr lang="en-US" sz="26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50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24A9A8-E830-48C2-D36B-B4AFD9FAE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7924800" cy="5867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Pondok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surau, masjid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atau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rumah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guru;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huruf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Cam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Guru agama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ini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mengabdikan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jiwa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raga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tanpa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mengira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apa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pendapatan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Bahasa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Biara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 Buddha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tempat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anak-anak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orang Khmer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belajar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Bahasa dan agama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;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huruf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Khmer.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Kebanyakan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guru agama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menerima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pendidikan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Islam di Tanah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Fatoni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 Kini: Indonesia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Kedatangan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askar Indonesia pada zaman UNTAC juga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membawa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penghayatan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baru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bagi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umat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Islam Kampuchea.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Setelah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1993,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pelbagai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jenis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sekolah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didirikan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sek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Agama,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Tahfiz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Integrasi.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Tulisan Cam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</a:t>
            </a:r>
            <a:r>
              <a:rPr lang="en-US" sz="2400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Akhar</a:t>
            </a:r>
            <a:r>
              <a:rPr lang="en-US" sz="2400" i="1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Thrah</a:t>
            </a:r>
            <a:r>
              <a:rPr lang="en-US" sz="2400" i="1" dirty="0">
                <a:solidFill>
                  <a:schemeClr val="tx1"/>
                </a:solidFill>
                <a:latin typeface="Book Antiqua" panose="02040602050305030304" pitchFamily="18" charset="0"/>
              </a:rPr>
              <a:t>/</a:t>
            </a:r>
            <a:r>
              <a:rPr lang="en-US" sz="2400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Srah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Jva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</a:t>
            </a:r>
            <a:r>
              <a:rPr lang="en-US" sz="2400" i="1" dirty="0" err="1">
                <a:solidFill>
                  <a:schemeClr val="tx1"/>
                </a:solidFill>
                <a:latin typeface="Book Antiqua" panose="02040602050305030304" pitchFamily="18" charset="0"/>
              </a:rPr>
              <a:t>Aksara</a:t>
            </a:r>
            <a:r>
              <a:rPr lang="en-US" sz="2400" i="1" dirty="0">
                <a:solidFill>
                  <a:schemeClr val="tx1"/>
                </a:solidFill>
                <a:latin typeface="Book Antiqua" panose="02040602050305030304" pitchFamily="18" charset="0"/>
              </a:rPr>
              <a:t> Kawi)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Pallava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Ditemui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dalam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Prasasti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kemudian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Manuskrip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57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508E8-9C12-B7C5-AB31-1858DB6E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850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EF11A-F668-5F7E-699D-4124DE0F9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188" y="103632"/>
            <a:ext cx="4945888" cy="3401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E674F-FADF-860F-92EE-5FD603C52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188" y="3581400"/>
            <a:ext cx="4927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5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B4D321-0F1F-6F49-9BC1-20FA373B53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95400" y="304800"/>
            <a:ext cx="6096000" cy="3505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E2C41C-A08A-E842-9D63-D562922B1A3E}"/>
              </a:ext>
            </a:extLst>
          </p:cNvPr>
          <p:cNvSpPr txBox="1"/>
          <p:nvPr/>
        </p:nvSpPr>
        <p:spPr>
          <a:xfrm>
            <a:off x="685800" y="4044077"/>
            <a:ext cx="8305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ook Antiqua" panose="02040602050305030304" pitchFamily="18" charset="0"/>
              </a:rPr>
              <a:t>1392.	gap </a:t>
            </a:r>
            <a:r>
              <a:rPr lang="fr-FR" dirty="0" err="1">
                <a:latin typeface="Book Antiqua" panose="02040602050305030304" pitchFamily="18" charset="0"/>
              </a:rPr>
              <a:t>yac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hurak</a:t>
            </a:r>
            <a:r>
              <a:rPr lang="fr-FR" dirty="0">
                <a:latin typeface="Book Antiqua" panose="02040602050305030304" pitchFamily="18" charset="0"/>
              </a:rPr>
              <a:t> ni </a:t>
            </a:r>
            <a:r>
              <a:rPr lang="fr-FR" dirty="0" err="1">
                <a:latin typeface="Book Antiqua" panose="02040602050305030304" pitchFamily="18" charset="0"/>
              </a:rPr>
              <a:t>tamat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jeh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rei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blaoh</a:t>
            </a:r>
            <a:r>
              <a:rPr lang="fr-FR" dirty="0">
                <a:latin typeface="Book Antiqua" panose="02040602050305030304" pitchFamily="18" charset="0"/>
              </a:rPr>
              <a:t> di </a:t>
            </a:r>
            <a:r>
              <a:rPr lang="fr-FR" dirty="0" err="1">
                <a:latin typeface="Book Antiqua" panose="02040602050305030304" pitchFamily="18" charset="0"/>
              </a:rPr>
              <a:t>harei</a:t>
            </a:r>
            <a:r>
              <a:rPr lang="fr-FR" dirty="0">
                <a:latin typeface="Book Antiqua" panose="02040602050305030304" pitchFamily="18" charset="0"/>
              </a:rPr>
              <a:t> but </a:t>
            </a:r>
            <a:r>
              <a:rPr lang="fr-FR" dirty="0" err="1">
                <a:latin typeface="Book Antiqua" panose="02040602050305030304" pitchFamily="18" charset="0"/>
              </a:rPr>
              <a:t>mang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pagé</a:t>
            </a:r>
            <a:endParaRPr lang="en-CN" dirty="0">
              <a:latin typeface="Book Antiqua" panose="02040602050305030304" pitchFamily="18" charset="0"/>
            </a:endParaRPr>
          </a:p>
          <a:p>
            <a:r>
              <a:rPr lang="fr-FR" dirty="0">
                <a:latin typeface="Book Antiqua" panose="02040602050305030304" pitchFamily="18" charset="0"/>
              </a:rPr>
              <a:t>1393.	gap </a:t>
            </a:r>
            <a:r>
              <a:rPr lang="fr-FR" dirty="0" err="1">
                <a:latin typeface="Book Antiqua" panose="02040602050305030304" pitchFamily="18" charset="0"/>
              </a:rPr>
              <a:t>yac</a:t>
            </a:r>
            <a:r>
              <a:rPr lang="fr-FR" dirty="0">
                <a:latin typeface="Book Antiqua" panose="02040602050305030304" pitchFamily="18" charset="0"/>
              </a:rPr>
              <a:t> lei </a:t>
            </a:r>
            <a:r>
              <a:rPr lang="fr-FR" dirty="0" err="1">
                <a:latin typeface="Book Antiqua" panose="02040602050305030304" pitchFamily="18" charset="0"/>
              </a:rPr>
              <a:t>halun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kanal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asit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rei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mada</a:t>
            </a:r>
            <a:r>
              <a:rPr lang="fr-FR" dirty="0">
                <a:latin typeface="Book Antiqua" panose="02040602050305030304" pitchFamily="18" charset="0"/>
              </a:rPr>
              <a:t> gap </a:t>
            </a:r>
            <a:r>
              <a:rPr lang="fr-FR" dirty="0" err="1">
                <a:latin typeface="Book Antiqua" panose="02040602050305030304" pitchFamily="18" charset="0"/>
              </a:rPr>
              <a:t>halei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ngap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taow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nao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gac</a:t>
            </a:r>
            <a:endParaRPr lang="en-CN" dirty="0">
              <a:latin typeface="Book Antiqua" panose="02040602050305030304" pitchFamily="18" charset="0"/>
            </a:endParaRPr>
          </a:p>
          <a:p>
            <a:r>
              <a:rPr lang="fr-FR" dirty="0">
                <a:latin typeface="Book Antiqua" panose="02040602050305030304" pitchFamily="18" charset="0"/>
              </a:rPr>
              <a:t> </a:t>
            </a:r>
            <a:endParaRPr lang="en-CN" dirty="0">
              <a:latin typeface="Book Antiqua" panose="02040602050305030304" pitchFamily="18" charset="0"/>
            </a:endParaRPr>
          </a:p>
          <a:p>
            <a:r>
              <a:rPr lang="fr-FR" dirty="0" err="1">
                <a:latin typeface="Book Antiqua" panose="02040602050305030304" pitchFamily="18" charset="0"/>
              </a:rPr>
              <a:t>Terjemahan</a:t>
            </a:r>
            <a:r>
              <a:rPr lang="fr-FR" dirty="0">
                <a:latin typeface="Book Antiqua" panose="02040602050305030304" pitchFamily="18" charset="0"/>
              </a:rPr>
              <a:t> :</a:t>
            </a:r>
            <a:endParaRPr lang="en-CN" dirty="0">
              <a:latin typeface="Book Antiqua" panose="02040602050305030304" pitchFamily="18" charset="0"/>
            </a:endParaRPr>
          </a:p>
          <a:p>
            <a:r>
              <a:rPr lang="fr-FR" dirty="0">
                <a:latin typeface="Book Antiqua" panose="02040602050305030304" pitchFamily="18" charset="0"/>
              </a:rPr>
              <a:t>1392. </a:t>
            </a:r>
            <a:r>
              <a:rPr lang="fr-FR" dirty="0" err="1">
                <a:latin typeface="Book Antiqua" panose="02040602050305030304" pitchFamily="18" charset="0"/>
              </a:rPr>
              <a:t>Wahai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manusia</a:t>
            </a:r>
            <a:r>
              <a:rPr lang="fr-FR" dirty="0">
                <a:latin typeface="Book Antiqua" panose="02040602050305030304" pitchFamily="18" charset="0"/>
              </a:rPr>
              <a:t>! </a:t>
            </a:r>
            <a:r>
              <a:rPr lang="fr-FR" dirty="0" err="1">
                <a:latin typeface="Book Antiqua" panose="02040602050305030304" pitchFamily="18" charset="0"/>
              </a:rPr>
              <a:t>Penulisan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ini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telah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siap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pada</a:t>
            </a:r>
            <a:r>
              <a:rPr lang="fr-FR" dirty="0">
                <a:latin typeface="Book Antiqua" panose="02040602050305030304" pitchFamily="18" charset="0"/>
              </a:rPr>
              <a:t> pagi </a:t>
            </a:r>
            <a:r>
              <a:rPr lang="fr-FR" dirty="0" err="1">
                <a:latin typeface="Book Antiqua" panose="02040602050305030304" pitchFamily="18" charset="0"/>
              </a:rPr>
              <a:t>hari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Rabu</a:t>
            </a:r>
            <a:r>
              <a:rPr lang="fr-FR" dirty="0">
                <a:latin typeface="Book Antiqua" panose="02040602050305030304" pitchFamily="18" charset="0"/>
              </a:rPr>
              <a:t>.</a:t>
            </a:r>
            <a:endParaRPr lang="en-CN" dirty="0">
              <a:latin typeface="Book Antiqua" panose="02040602050305030304" pitchFamily="18" charset="0"/>
            </a:endParaRPr>
          </a:p>
          <a:p>
            <a:pPr marL="342900" indent="-342900">
              <a:buAutoNum type="arabicPeriod" startAt="1393"/>
            </a:pP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Wahai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manusia</a:t>
            </a:r>
            <a:r>
              <a:rPr lang="fr-FR" dirty="0">
                <a:latin typeface="Book Antiqua" panose="02040602050305030304" pitchFamily="18" charset="0"/>
              </a:rPr>
              <a:t>! </a:t>
            </a:r>
            <a:r>
              <a:rPr lang="fi-FI" dirty="0" err="1">
                <a:latin typeface="Book Antiqua" panose="02040602050305030304" pitchFamily="18" charset="0"/>
              </a:rPr>
              <a:t>Saya</a:t>
            </a:r>
            <a:r>
              <a:rPr lang="fi-FI" dirty="0">
                <a:latin typeface="Book Antiqua" panose="02040602050305030304" pitchFamily="18" charset="0"/>
              </a:rPr>
              <a:t> </a:t>
            </a:r>
            <a:r>
              <a:rPr lang="fi-FI" dirty="0" err="1">
                <a:latin typeface="Book Antiqua" panose="02040602050305030304" pitchFamily="18" charset="0"/>
              </a:rPr>
              <a:t>hanya</a:t>
            </a:r>
            <a:r>
              <a:rPr lang="fi-FI" dirty="0">
                <a:latin typeface="Book Antiqua" panose="02040602050305030304" pitchFamily="18" charset="0"/>
              </a:rPr>
              <a:t> </a:t>
            </a:r>
            <a:r>
              <a:rPr lang="fi-FI" dirty="0" err="1">
                <a:latin typeface="Book Antiqua" panose="02040602050305030304" pitchFamily="18" charset="0"/>
              </a:rPr>
              <a:t>mengetahui</a:t>
            </a:r>
            <a:r>
              <a:rPr lang="fi-FI" dirty="0">
                <a:latin typeface="Book Antiqua" panose="02040602050305030304" pitchFamily="18" charset="0"/>
              </a:rPr>
              <a:t> </a:t>
            </a:r>
            <a:r>
              <a:rPr lang="fi-FI" dirty="0" err="1">
                <a:latin typeface="Book Antiqua" panose="02040602050305030304" pitchFamily="18" charset="0"/>
              </a:rPr>
              <a:t>sedikit</a:t>
            </a:r>
            <a:r>
              <a:rPr lang="fi-FI" dirty="0">
                <a:latin typeface="Book Antiqua" panose="02040602050305030304" pitchFamily="18" charset="0"/>
              </a:rPr>
              <a:t> </a:t>
            </a:r>
            <a:r>
              <a:rPr lang="fi-FI" dirty="0" err="1">
                <a:latin typeface="Book Antiqua" panose="02040602050305030304" pitchFamily="18" charset="0"/>
              </a:rPr>
              <a:t>sahaja</a:t>
            </a:r>
            <a:r>
              <a:rPr lang="fi-FI" dirty="0">
                <a:latin typeface="Book Antiqua" panose="02040602050305030304" pitchFamily="18" charset="0"/>
              </a:rPr>
              <a:t>. </a:t>
            </a:r>
            <a:r>
              <a:rPr lang="en-GB" dirty="0">
                <a:latin typeface="Book Antiqua" panose="02040602050305030304" pitchFamily="18" charset="0"/>
              </a:rPr>
              <a:t>Jika </a:t>
            </a:r>
            <a:r>
              <a:rPr lang="en-GB" dirty="0" err="1">
                <a:latin typeface="Book Antiqua" panose="02040602050305030304" pitchFamily="18" charset="0"/>
              </a:rPr>
              <a:t>ada</a:t>
            </a:r>
            <a:r>
              <a:rPr lang="en-GB" dirty="0">
                <a:latin typeface="Book Antiqua" panose="02040602050305030304" pitchFamily="18" charset="0"/>
              </a:rPr>
              <a:t> </a:t>
            </a:r>
            <a:r>
              <a:rPr lang="en-GB" dirty="0" err="1">
                <a:latin typeface="Book Antiqua" panose="02040602050305030304" pitchFamily="18" charset="0"/>
              </a:rPr>
              <a:t>sesiapa</a:t>
            </a:r>
            <a:r>
              <a:rPr lang="en-GB" dirty="0">
                <a:latin typeface="Book Antiqua" panose="02040602050305030304" pitchFamily="18" charset="0"/>
              </a:rPr>
              <a:t> yang </a:t>
            </a:r>
            <a:r>
              <a:rPr lang="en-GB" dirty="0" err="1">
                <a:latin typeface="Book Antiqua" panose="02040602050305030304" pitchFamily="18" charset="0"/>
              </a:rPr>
              <a:t>lebih</a:t>
            </a:r>
            <a:r>
              <a:rPr lang="en-GB" dirty="0">
                <a:latin typeface="Book Antiqua" panose="02040602050305030304" pitchFamily="18" charset="0"/>
              </a:rPr>
              <a:t> </a:t>
            </a:r>
            <a:r>
              <a:rPr lang="en-GB" dirty="0" err="1">
                <a:latin typeface="Book Antiqua" panose="02040602050305030304" pitchFamily="18" charset="0"/>
              </a:rPr>
              <a:t>mengetahuinya</a:t>
            </a:r>
            <a:r>
              <a:rPr lang="en-GB" dirty="0">
                <a:latin typeface="Book Antiqua" panose="02040602050305030304" pitchFamily="18" charset="0"/>
              </a:rPr>
              <a:t>, </a:t>
            </a:r>
            <a:r>
              <a:rPr lang="en-GB" dirty="0" err="1">
                <a:latin typeface="Book Antiqua" panose="02040602050305030304" pitchFamily="18" charset="0"/>
              </a:rPr>
              <a:t>teruskanlah</a:t>
            </a:r>
            <a:r>
              <a:rPr lang="en-GB" dirty="0">
                <a:latin typeface="Book Antiqua" panose="02040602050305030304" pitchFamily="18" charset="0"/>
              </a:rPr>
              <a:t> </a:t>
            </a:r>
            <a:r>
              <a:rPr lang="en-GB" dirty="0" err="1">
                <a:latin typeface="Book Antiqua" panose="02040602050305030304" pitchFamily="18" charset="0"/>
              </a:rPr>
              <a:t>penulisannya</a:t>
            </a:r>
            <a:r>
              <a:rPr lang="fr-FR" dirty="0">
                <a:latin typeface="Book Antiqua" panose="02040602050305030304" pitchFamily="18" charset="0"/>
              </a:rPr>
              <a:t>.</a:t>
            </a:r>
            <a:endParaRPr lang="en-CN" dirty="0">
              <a:latin typeface="Book Antiqua" panose="02040602050305030304" pitchFamily="18" charset="0"/>
            </a:endParaRPr>
          </a:p>
          <a:p>
            <a:r>
              <a:rPr lang="fr-FR" dirty="0">
                <a:latin typeface="Book Antiqua" panose="02040602050305030304" pitchFamily="18" charset="0"/>
              </a:rPr>
              <a:t>	</a:t>
            </a:r>
          </a:p>
          <a:p>
            <a:r>
              <a:rPr lang="fr-FR" dirty="0">
                <a:latin typeface="Book Antiqua" panose="02040602050305030304" pitchFamily="18" charset="0"/>
              </a:rPr>
              <a:t>				CM39(36) </a:t>
            </a:r>
            <a:r>
              <a:rPr lang="fr-FR" dirty="0" err="1">
                <a:latin typeface="Book Antiqua" panose="02040602050305030304" pitchFamily="18" charset="0"/>
              </a:rPr>
              <a:t>Bait</a:t>
            </a:r>
            <a:r>
              <a:rPr lang="fr-FR" dirty="0">
                <a:latin typeface="Book Antiqua" panose="02040602050305030304" pitchFamily="18" charset="0"/>
              </a:rPr>
              <a:t> 1392 dan 1393</a:t>
            </a:r>
            <a:endParaRPr lang="en-CN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55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F61CF3-0581-499B-9EDA-990CF921D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785"/>
            <a:ext cx="4749312" cy="68222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2CE71-16F6-7E21-5EF1-499051C5541D}"/>
              </a:ext>
            </a:extLst>
          </p:cNvPr>
          <p:cNvSpPr txBox="1"/>
          <p:nvPr/>
        </p:nvSpPr>
        <p:spPr>
          <a:xfrm>
            <a:off x="7315200" y="5410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2012</a:t>
            </a:r>
            <a:endParaRPr lang="en-US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6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EC388-E350-4111-5848-635243847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795" y="0"/>
            <a:ext cx="455040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A850F3-1F5F-D003-FFE4-00622A687E70}"/>
              </a:ext>
            </a:extLst>
          </p:cNvPr>
          <p:cNvSpPr txBox="1"/>
          <p:nvPr/>
        </p:nvSpPr>
        <p:spPr>
          <a:xfrm>
            <a:off x="7467600" y="5648980"/>
            <a:ext cx="131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Book Antiqua" panose="02040602050305030304" pitchFamily="18" charset="0"/>
              </a:rPr>
              <a:t>2024</a:t>
            </a:r>
            <a:endParaRPr lang="en-US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65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88945-B8CE-65DE-3547-99ACC3CFB0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1000" y="304800"/>
            <a:ext cx="8305800" cy="655320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Sejak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zaman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Protectorat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Perancis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, Bahasa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Melayu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diguna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secara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meluas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kalangan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umat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Islam </a:t>
            </a:r>
          </a:p>
          <a:p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Sebelum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thn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1970, di Kampuchea dan Vietnam Selatan, kitab-kitab agama yang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diguna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pakai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di madrasah dan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pondok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dalam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Bahasa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Melahyu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huruf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Jawi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</a:p>
          <a:p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anggota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masyarakat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Islam di Kampuchea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dapat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mencipta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huruf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Jawi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Cam</a:t>
            </a:r>
          </a:p>
          <a:p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sedang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memantapakn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system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ejaan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Jawi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Cam. </a:t>
            </a:r>
          </a:p>
          <a:p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Sistem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Ejaan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Latin Cam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tidak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lah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menjadi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rumit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kerana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mereka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dipandukan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sistem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ejaan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Rumi Malaysia yang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mantap</a:t>
            </a:r>
            <a:endParaRPr lang="en-US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Sistem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ejaan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Jawi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Latin) Bahasa Cam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harus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berdasarkan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bunyi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dan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ejaan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asli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seperti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daftar kata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yg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telah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diabadikan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kamus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Book Antiqua" panose="02040602050305030304" pitchFamily="18" charset="0"/>
              </a:rPr>
              <a:t>Aymonier-Cabaton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5827469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9871</TotalTime>
  <Words>989</Words>
  <Application>Microsoft Macintosh PowerPoint</Application>
  <PresentationFormat>On-screen Show (4:3)</PresentationFormat>
  <Paragraphs>104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Copperplate</vt:lpstr>
      <vt:lpstr>Copperplate Gothic Bold</vt:lpstr>
      <vt:lpstr>Georgia</vt:lpstr>
      <vt:lpstr>Trebuchet MS</vt:lpstr>
      <vt:lpstr>Slipstream</vt:lpstr>
      <vt:lpstr>JALINAN NUSANTARA-KAMPUCHEA: PERKEMBANGAN BAHASA MELAYU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SEJARAH KEMASUKAN  ORANG ISLAM CAM  KE MALAYSIA</dc:title>
  <dc:creator>UKM</dc:creator>
  <cp:lastModifiedBy>MZain</cp:lastModifiedBy>
  <cp:revision>840</cp:revision>
  <dcterms:created xsi:type="dcterms:W3CDTF">2014-01-30T14:05:40Z</dcterms:created>
  <dcterms:modified xsi:type="dcterms:W3CDTF">2024-08-06T16:51:58Z</dcterms:modified>
</cp:coreProperties>
</file>